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7"/>
  </p:notesMasterIdLst>
  <p:handoutMasterIdLst>
    <p:handoutMasterId r:id="rId28"/>
  </p:handoutMasterIdLst>
  <p:sldIdLst>
    <p:sldId id="262" r:id="rId3"/>
    <p:sldId id="264" r:id="rId4"/>
    <p:sldId id="312" r:id="rId5"/>
    <p:sldId id="299" r:id="rId6"/>
    <p:sldId id="428" r:id="rId7"/>
    <p:sldId id="2574" r:id="rId8"/>
    <p:sldId id="293" r:id="rId9"/>
    <p:sldId id="300" r:id="rId10"/>
    <p:sldId id="2575" r:id="rId11"/>
    <p:sldId id="2577" r:id="rId12"/>
    <p:sldId id="304" r:id="rId13"/>
    <p:sldId id="301" r:id="rId14"/>
    <p:sldId id="2569" r:id="rId15"/>
    <p:sldId id="2566" r:id="rId16"/>
    <p:sldId id="310" r:id="rId17"/>
    <p:sldId id="2570" r:id="rId18"/>
    <p:sldId id="434" r:id="rId19"/>
    <p:sldId id="303" r:id="rId20"/>
    <p:sldId id="307" r:id="rId21"/>
    <p:sldId id="419" r:id="rId22"/>
    <p:sldId id="305" r:id="rId23"/>
    <p:sldId id="2581" r:id="rId24"/>
    <p:sldId id="290" r:id="rId25"/>
    <p:sldId id="296" r:id="rId2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35C"/>
    <a:srgbClr val="304E87"/>
    <a:srgbClr val="94ABD4"/>
    <a:srgbClr val="338DCD"/>
    <a:srgbClr val="0070C0"/>
    <a:srgbClr val="5B9BD5"/>
    <a:srgbClr val="146FB6"/>
    <a:srgbClr val="2585C9"/>
    <a:srgbClr val="FCDC18"/>
    <a:srgbClr val="B1C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0A3F6-32CB-4EA7-AA7C-5881CBDC6408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EAF01-7517-47C5-A3B1-CBF8071DCE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25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1EEF1-BDE4-4E35-A624-8AD60F2E3E53}" type="datetimeFigureOut">
              <a:rPr lang="de-DE" smtClean="0"/>
              <a:t>18.03.2024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72423-846B-4BD7-97BE-AC84FEE19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94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30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KH-Logo-201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887" y="207608"/>
            <a:ext cx="1639645" cy="1196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07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5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>
            <a:extLst>
              <a:ext uri="{FF2B5EF4-FFF2-40B4-BE49-F238E27FC236}">
                <a16:creationId xmlns:a16="http://schemas.microsoft.com/office/drawing/2014/main" id="{F5488A09-277B-D6A6-AF12-7B2D5C3B0491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071104" y="2255524"/>
            <a:ext cx="3511296" cy="3678781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outerShdw blurRad="635000" dist="1016000" dir="5400000" sx="85000" sy="85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lang="en-US" sz="1333" b="0" i="0" dirty="0"/>
            </a:lvl1pPr>
          </a:lstStyle>
          <a:p>
            <a:pPr lvl="0">
              <a:buNone/>
            </a:pPr>
            <a:r>
              <a:rPr lang="en-US"/>
              <a:t>Section Icon</a:t>
            </a:r>
          </a:p>
        </p:txBody>
      </p:sp>
    </p:spTree>
    <p:extLst>
      <p:ext uri="{BB962C8B-B14F-4D97-AF65-F5344CB8AC3E}">
        <p14:creationId xmlns:p14="http://schemas.microsoft.com/office/powerpoint/2010/main" val="43595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0">
            <a:extLst>
              <a:ext uri="{FF2B5EF4-FFF2-40B4-BE49-F238E27FC236}">
                <a16:creationId xmlns:a16="http://schemas.microsoft.com/office/drawing/2014/main" id="{34C49272-96E2-4FA5-1010-6A5E654AA2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675" y="211376"/>
            <a:ext cx="816980" cy="3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0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8699" y="6402802"/>
            <a:ext cx="409215" cy="28725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3749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Ubuntu Medium"/>
              </a:defRPr>
            </a:lvl1pPr>
          </a:lstStyle>
          <a:p>
            <a:fld id="{86CB4B4D-7CA3-9044-876B-883B54F8677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111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0">
            <a:extLst>
              <a:ext uri="{FF2B5EF4-FFF2-40B4-BE49-F238E27FC236}">
                <a16:creationId xmlns:a16="http://schemas.microsoft.com/office/drawing/2014/main" id="{4ECDFCA5-0145-C52A-196A-A267DAF12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3" y="329356"/>
            <a:ext cx="1650888" cy="56291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C3DF10C-079A-F2C2-6292-C5027D6522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8708" y="145700"/>
            <a:ext cx="1650888" cy="9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9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32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F302826D-E770-0A9F-DD85-68FDE66173B7}"/>
              </a:ext>
            </a:extLst>
          </p:cNvPr>
          <p:cNvSpPr txBox="1">
            <a:spLocks/>
          </p:cNvSpPr>
          <p:nvPr userDrawn="1"/>
        </p:nvSpPr>
        <p:spPr>
          <a:xfrm>
            <a:off x="10286436" y="6418633"/>
            <a:ext cx="1606944" cy="292067"/>
          </a:xfrm>
          <a:prstGeom prst="rect">
            <a:avLst/>
          </a:prstGeom>
        </p:spPr>
        <p:txBody>
          <a:bodyPr vert="horz" lIns="121920" tIns="60960" rIns="0" bIns="60960" rtlCol="0" anchor="ctr"/>
          <a:lstStyle>
            <a:defPPr>
              <a:defRPr lang="de-DE"/>
            </a:defPPr>
            <a:lvl1pPr marL="0" algn="r" defTabSz="914400" rtl="0" eaLnBrk="1" latinLnBrk="0" hangingPunct="1">
              <a:defRPr sz="675" kern="1200">
                <a:solidFill>
                  <a:srgbClr val="21376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defRPr/>
            </a:pPr>
            <a:fld id="{7421AC1F-A64B-AB4A-9C80-A16277E0626E}" type="datetime4">
              <a:rPr lang="de-DE" sz="900" b="0" i="0">
                <a:solidFill>
                  <a:schemeClr val="tx1"/>
                </a:solidFill>
                <a:latin typeface="Tenorite" pitchFamily="2" charset="0"/>
              </a:rPr>
              <a:pPr defTabSz="1219140">
                <a:defRPr/>
              </a:pPr>
              <a:t>18. März 2024</a:t>
            </a:fld>
            <a:endParaRPr lang="de-DE" sz="900" b="0" i="0">
              <a:solidFill>
                <a:schemeClr val="tx1"/>
              </a:solidFill>
              <a:latin typeface="Tenor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1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marL="0" marR="0" indent="0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114297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228594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342891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457189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571486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685783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800080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914377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0" marR="0" indent="114297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0" marR="0" indent="228594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0" marR="0" indent="342891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0" marR="0" indent="457189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0" marR="0" indent="571486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685783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800080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914377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297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594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891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189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486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783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080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377" algn="ctr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13" y="0"/>
            <a:ext cx="4492487" cy="689364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81354" y="98474"/>
            <a:ext cx="7061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solidFill>
                  <a:srgbClr val="0070C0"/>
                </a:solidFill>
              </a:rPr>
              <a:t>Herzlich</a:t>
            </a:r>
          </a:p>
          <a:p>
            <a:pPr algn="r"/>
            <a:r>
              <a:rPr lang="de-DE" sz="7200" b="1" dirty="0">
                <a:solidFill>
                  <a:srgbClr val="0070C0"/>
                </a:solidFill>
              </a:rPr>
              <a:t>Willkommen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2" y="2775940"/>
            <a:ext cx="5665314" cy="3794362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64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F5E13-7773-1535-C201-FC8A91659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EB5B4BC-7BD0-7BF4-4C62-F71EACC97CC2}"/>
              </a:ext>
            </a:extLst>
          </p:cNvPr>
          <p:cNvSpPr/>
          <p:nvPr/>
        </p:nvSpPr>
        <p:spPr>
          <a:xfrm>
            <a:off x="943429" y="746817"/>
            <a:ext cx="740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indent="-450215"/>
            <a:r>
              <a:rPr lang="de-DE" sz="3600" b="1" dirty="0">
                <a:solidFill>
                  <a:srgbClr val="0070C0"/>
                </a:solidFill>
                <a:ea typeface="Calibri" panose="020F0502020204030204" pitchFamily="34" charset="0"/>
              </a:rPr>
              <a:t>Chancen und Herausforderungen</a:t>
            </a:r>
            <a:endParaRPr lang="de-DE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Kurz- &amp; Langzeitgedächtnis - Psychologische Beratung, Coaching und Training">
            <a:extLst>
              <a:ext uri="{FF2B5EF4-FFF2-40B4-BE49-F238E27FC236}">
                <a16:creationId xmlns:a16="http://schemas.microsoft.com/office/drawing/2014/main" id="{DE92D98D-44D2-BE81-6D35-7FCD2C3E0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393148"/>
            <a:ext cx="8334375" cy="46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3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Kaffee mit einfarbiger Füllung">
            <a:extLst>
              <a:ext uri="{FF2B5EF4-FFF2-40B4-BE49-F238E27FC236}">
                <a16:creationId xmlns:a16="http://schemas.microsoft.com/office/drawing/2014/main" id="{23D12AAA-DBC7-4CB5-8B9D-37FDB181B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0427" y="1376791"/>
            <a:ext cx="2731477" cy="273147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8D16E08-0C8B-4512-AF2B-3DB9A27921B1}"/>
              </a:ext>
            </a:extLst>
          </p:cNvPr>
          <p:cNvSpPr/>
          <p:nvPr/>
        </p:nvSpPr>
        <p:spPr>
          <a:xfrm>
            <a:off x="3662456" y="4633743"/>
            <a:ext cx="3827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indent="-450215" algn="ctr"/>
            <a:r>
              <a:rPr lang="de-D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KAFFEEPAUSE</a:t>
            </a:r>
          </a:p>
        </p:txBody>
      </p:sp>
    </p:spTree>
    <p:extLst>
      <p:ext uri="{BB962C8B-B14F-4D97-AF65-F5344CB8AC3E}">
        <p14:creationId xmlns:p14="http://schemas.microsoft.com/office/powerpoint/2010/main" val="97174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56214" y="2871346"/>
            <a:ext cx="9479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 algn="ctr"/>
            <a:r>
              <a:rPr lang="de-D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TOP 5: Distanzunterricht</a:t>
            </a:r>
            <a:endParaRPr lang="de-DE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450215" algn="ctr"/>
            <a:r>
              <a:rPr lang="de-DE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(Änderung in der APO-BK 24/25)</a:t>
            </a:r>
          </a:p>
        </p:txBody>
      </p:sp>
    </p:spTree>
    <p:extLst>
      <p:ext uri="{BB962C8B-B14F-4D97-AF65-F5344CB8AC3E}">
        <p14:creationId xmlns:p14="http://schemas.microsoft.com/office/powerpoint/2010/main" val="375869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A643296-AFE4-40CF-824F-BAAC856457A6}"/>
              </a:ext>
            </a:extLst>
          </p:cNvPr>
          <p:cNvSpPr/>
          <p:nvPr/>
        </p:nvSpPr>
        <p:spPr>
          <a:xfrm>
            <a:off x="943428" y="746817"/>
            <a:ext cx="109523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indent="-450215"/>
            <a:r>
              <a:rPr lang="de-D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Bisheriger Einsatz von Distanzunterricht</a:t>
            </a:r>
          </a:p>
          <a:p>
            <a:pPr marL="450215" lvl="0" indent="-450215"/>
            <a:endParaRPr lang="de-DE"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lvl="0" indent="-450215"/>
            <a:endParaRPr lang="de-DE"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lvl="0" indent="-571500">
              <a:buFontTx/>
              <a:buChar char="-"/>
            </a:pPr>
            <a:r>
              <a:rPr lang="de-DE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„Epidemien“ (Corona, ?)</a:t>
            </a:r>
          </a:p>
          <a:p>
            <a:pPr marL="571500" lvl="0" indent="-571500">
              <a:buFontTx/>
              <a:buChar char="-"/>
            </a:pPr>
            <a:r>
              <a:rPr lang="de-DE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Streiks (DB, Rheinbahn etc.)</a:t>
            </a:r>
          </a:p>
          <a:p>
            <a:pPr marL="571500" lvl="0" indent="-571500">
              <a:buFontTx/>
              <a:buChar char="-"/>
            </a:pPr>
            <a:r>
              <a:rPr lang="de-DE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Wetter (Schnee, Stürme etc.)</a:t>
            </a:r>
          </a:p>
          <a:p>
            <a:pPr marL="571500" lvl="0" indent="-571500">
              <a:buFontTx/>
              <a:buChar char="-"/>
            </a:pPr>
            <a:r>
              <a:rPr lang="de-DE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Vertretungsunterricht (nur im begrenzten Umfang)</a:t>
            </a:r>
          </a:p>
          <a:p>
            <a:pPr marL="450215" lvl="0" indent="-450215"/>
            <a:endParaRPr lang="de-DE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DC9017-3DA2-C5A7-13A1-C75A1D5B071B}"/>
              </a:ext>
            </a:extLst>
          </p:cNvPr>
          <p:cNvSpPr txBox="1"/>
          <p:nvPr/>
        </p:nvSpPr>
        <p:spPr>
          <a:xfrm>
            <a:off x="943427" y="5183847"/>
            <a:ext cx="9485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17935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</a:t>
            </a:r>
            <a:r>
              <a:rPr kumimoji="0" lang="de-DE" sz="3600" b="0" i="0" u="none" strike="noStrike" kern="1200" cap="none" spc="0" normalizeH="0" baseline="-25000" noProof="0" dirty="0">
                <a:ln>
                  <a:noFill/>
                </a:ln>
                <a:solidFill>
                  <a:srgbClr val="17935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17935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Einsparung / Fahrzeiten reduzieren ???</a:t>
            </a:r>
          </a:p>
        </p:txBody>
      </p:sp>
    </p:spTree>
    <p:extLst>
      <p:ext uri="{BB962C8B-B14F-4D97-AF65-F5344CB8AC3E}">
        <p14:creationId xmlns:p14="http://schemas.microsoft.com/office/powerpoint/2010/main" val="211762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78" y="1180965"/>
            <a:ext cx="7023201" cy="410296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1159378" y="5783914"/>
            <a:ext cx="9514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304E87"/>
                </a:solidFill>
              </a:rPr>
              <a:t>Je nach Bildungsgang ist ein Anteil des Distanzunterrichts zwischen 20 und 40 Prozent vorgesehen. </a:t>
            </a:r>
          </a:p>
        </p:txBody>
      </p:sp>
    </p:spTree>
    <p:extLst>
      <p:ext uri="{BB962C8B-B14F-4D97-AF65-F5344CB8AC3E}">
        <p14:creationId xmlns:p14="http://schemas.microsoft.com/office/powerpoint/2010/main" val="260015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A643296-AFE4-40CF-824F-BAAC856457A6}"/>
              </a:ext>
            </a:extLst>
          </p:cNvPr>
          <p:cNvSpPr/>
          <p:nvPr/>
        </p:nvSpPr>
        <p:spPr>
          <a:xfrm>
            <a:off x="917792" y="1080103"/>
            <a:ext cx="740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indent="-450215"/>
            <a:r>
              <a:rPr lang="de-D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Umsetzung für das Schuljahr 24/25</a:t>
            </a:r>
            <a:endParaRPr lang="de-DE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32135"/>
              </p:ext>
            </p:extLst>
          </p:nvPr>
        </p:nvGraphicFramePr>
        <p:xfrm>
          <a:off x="917791" y="2736471"/>
          <a:ext cx="9899733" cy="239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698">
                  <a:extLst>
                    <a:ext uri="{9D8B030D-6E8A-4147-A177-3AD203B41FA5}">
                      <a16:colId xmlns:a16="http://schemas.microsoft.com/office/drawing/2014/main" val="544519970"/>
                    </a:ext>
                  </a:extLst>
                </a:gridCol>
                <a:gridCol w="7493035">
                  <a:extLst>
                    <a:ext uri="{9D8B030D-6E8A-4147-A177-3AD203B41FA5}">
                      <a16:colId xmlns:a16="http://schemas.microsoft.com/office/drawing/2014/main" val="2435159026"/>
                    </a:ext>
                  </a:extLst>
                </a:gridCol>
              </a:tblGrid>
              <a:tr h="59877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Ausbildungsjahr</a:t>
                      </a:r>
                    </a:p>
                  </a:txBody>
                  <a:tcPr anchor="ctr">
                    <a:solidFill>
                      <a:srgbClr val="338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rgbClr val="338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79715"/>
                  </a:ext>
                </a:extLst>
              </a:tr>
              <a:tr h="59877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Unterstufe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 Tage im Schuljahr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1192"/>
                  </a:ext>
                </a:extLst>
              </a:tr>
              <a:tr h="59877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Mittelstufe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Projekt (2 bis 4 Wochen, ein Tag pro Woche)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29838"/>
                  </a:ext>
                </a:extLst>
              </a:tr>
              <a:tr h="598774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Oberstufe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Projekt (4 Wochen, ein Tag pro Woche)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519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053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60576" y="2828835"/>
            <a:ext cx="10699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3600" b="1" dirty="0">
                <a:solidFill>
                  <a:srgbClr val="0070C0"/>
                </a:solidFill>
                <a:ea typeface="Calibri" panose="020F0502020204030204" pitchFamily="34" charset="0"/>
              </a:rPr>
              <a:t>TOP 6: Erfahrungsbericht Erasmus +</a:t>
            </a:r>
          </a:p>
          <a:p>
            <a:pPr>
              <a:spcAft>
                <a:spcPts val="0"/>
              </a:spcAft>
            </a:pPr>
            <a:r>
              <a:rPr lang="de-DE" sz="3600" dirty="0">
                <a:solidFill>
                  <a:srgbClr val="0070C0"/>
                </a:solidFill>
                <a:ea typeface="Calibri" panose="020F0502020204030204" pitchFamily="34" charset="0"/>
              </a:rPr>
              <a:t>(Auslandspraktikum in Dublin)</a:t>
            </a:r>
          </a:p>
          <a:p>
            <a:pPr algn="ctr">
              <a:spcAft>
                <a:spcPts val="0"/>
              </a:spcAft>
            </a:pPr>
            <a:endParaRPr lang="de-DE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1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1FA3D3A-B4C6-4BBA-937B-B6E90E13DE49}"/>
              </a:ext>
            </a:extLst>
          </p:cNvPr>
          <p:cNvSpPr txBox="1"/>
          <p:nvPr/>
        </p:nvSpPr>
        <p:spPr>
          <a:xfrm>
            <a:off x="713039" y="462103"/>
            <a:ext cx="7788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Lernmobilitäten von Auszubildenden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54A4F9-3480-45D1-B249-36D5ECCDF4EA}"/>
              </a:ext>
            </a:extLst>
          </p:cNvPr>
          <p:cNvSpPr txBox="1"/>
          <p:nvPr/>
        </p:nvSpPr>
        <p:spPr>
          <a:xfrm>
            <a:off x="713039" y="1225251"/>
            <a:ext cx="10928114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Erasmus+ in der Berufsbildung</a:t>
            </a: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Erasmus+ fördert mehrwöchige Auslandsaufenthalte</a:t>
            </a: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Zuschüsse zu den Fahrt- und Aufenthaltskosten   </a:t>
            </a: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Rolle des Berufskollegs Hilden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Vorbereitung und organisatorische Begleitung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Unterstützung bei Suche nach geeignetem Platz durch den/die Auszubildende(n)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6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45478" y="2909446"/>
            <a:ext cx="11406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indent="-450215"/>
            <a:r>
              <a:rPr lang="de-D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TOP 7: Zusatzangebote</a:t>
            </a:r>
          </a:p>
        </p:txBody>
      </p:sp>
    </p:spTree>
    <p:extLst>
      <p:ext uri="{BB962C8B-B14F-4D97-AF65-F5344CB8AC3E}">
        <p14:creationId xmlns:p14="http://schemas.microsoft.com/office/powerpoint/2010/main" val="109887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853FE59-E672-47D6-B845-9A1754C8F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16" y="373290"/>
            <a:ext cx="6241142" cy="275000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3" name="Textplatzhalter 1">
            <a:extLst>
              <a:ext uri="{FF2B5EF4-FFF2-40B4-BE49-F238E27FC236}">
                <a16:creationId xmlns:a16="http://schemas.microsoft.com/office/drawing/2014/main" id="{D6E953C4-DFE1-4046-9FFE-3C9B9CFEEF63}"/>
              </a:ext>
            </a:extLst>
          </p:cNvPr>
          <p:cNvSpPr txBox="1">
            <a:spLocks/>
          </p:cNvSpPr>
          <p:nvPr/>
        </p:nvSpPr>
        <p:spPr>
          <a:xfrm>
            <a:off x="3334727" y="3421743"/>
            <a:ext cx="5522545" cy="3429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de-DE" sz="4400" b="1" dirty="0">
                <a:solidFill>
                  <a:srgbClr val="0070C0"/>
                </a:solidFill>
              </a:rPr>
              <a:t>Die Vorteile: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de-DE" sz="4400" dirty="0">
                <a:solidFill>
                  <a:srgbClr val="0070C0"/>
                </a:solidFill>
              </a:rPr>
              <a:t>Europäisch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de-DE" sz="4400" dirty="0">
                <a:solidFill>
                  <a:srgbClr val="0070C0"/>
                </a:solidFill>
              </a:rPr>
              <a:t>IT-spezifisch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de-DE" sz="4400" dirty="0">
                <a:solidFill>
                  <a:srgbClr val="0070C0"/>
                </a:solidFill>
              </a:rPr>
              <a:t>Gut organisierbar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de-DE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endParaRPr lang="de-DE" dirty="0"/>
          </a:p>
          <a:p>
            <a:pPr>
              <a:buFont typeface="Wingdings" pitchFamily="2" charset="2"/>
              <a:buChar char="ü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415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96808" y="449512"/>
            <a:ext cx="844641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Agenda</a:t>
            </a:r>
          </a:p>
          <a:p>
            <a:pPr>
              <a:spcAft>
                <a:spcPts val="0"/>
              </a:spcAft>
            </a:pPr>
            <a:endParaRPr lang="de-DE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 1:</a:t>
            </a:r>
            <a:r>
              <a:rPr lang="de-DE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Begrüßung</a:t>
            </a:r>
            <a:endParaRPr lang="de-DE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</a:t>
            </a:r>
            <a:endParaRPr lang="de-DE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 2:</a:t>
            </a:r>
            <a:r>
              <a:rPr lang="de-DE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Neues</a:t>
            </a:r>
            <a:r>
              <a:rPr lang="de-DE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aus dem Bildungsgang IT</a:t>
            </a:r>
            <a:endParaRPr lang="de-DE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de-DE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 3:</a:t>
            </a:r>
            <a:r>
              <a:rPr lang="de-DE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Aktuelles zu den IT-Berufen</a:t>
            </a:r>
            <a:r>
              <a:rPr lang="de-DE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(Frau </a:t>
            </a:r>
            <a:r>
              <a:rPr lang="de-DE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Balla</a:t>
            </a:r>
            <a:r>
              <a:rPr lang="de-DE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IHK)</a:t>
            </a:r>
          </a:p>
          <a:p>
            <a:pPr>
              <a:spcAft>
                <a:spcPts val="0"/>
              </a:spcAft>
            </a:pPr>
            <a:r>
              <a:rPr lang="de-DE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de-DE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 4:</a:t>
            </a:r>
            <a:r>
              <a:rPr lang="de-DE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ChatGPT</a:t>
            </a:r>
            <a:r>
              <a:rPr lang="de-DE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/ Chancen und Herausforderungen</a:t>
            </a:r>
            <a:endParaRPr lang="de-DE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de-DE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Kaffeepause und Zeit für Gespräche</a:t>
            </a:r>
          </a:p>
          <a:p>
            <a:pPr>
              <a:spcAft>
                <a:spcPts val="0"/>
              </a:spcAft>
            </a:pPr>
            <a:r>
              <a:rPr lang="de-DE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de-DE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0215" indent="-450215"/>
            <a:r>
              <a:rPr lang="de-DE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 5: </a:t>
            </a:r>
            <a:r>
              <a:rPr lang="de-DE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Distanzunterricht (Änderung in der APO-BK 24/25)</a:t>
            </a:r>
            <a:endParaRPr lang="de-DE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450215"/>
            <a:endParaRPr lang="de-DE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450215"/>
            <a:r>
              <a:rPr lang="de-DE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 6: </a:t>
            </a:r>
            <a:r>
              <a:rPr lang="de-DE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Erfahrungsbericht Erasmus + / Auslandspraktikum in Dublin</a:t>
            </a:r>
            <a:endParaRPr lang="de-DE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450215"/>
            <a:endParaRPr lang="de-DE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450215"/>
            <a:r>
              <a:rPr lang="de-DE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 7: </a:t>
            </a:r>
            <a:r>
              <a:rPr lang="de-DE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Zusatzangebote</a:t>
            </a:r>
          </a:p>
        </p:txBody>
      </p:sp>
    </p:spTree>
    <p:extLst>
      <p:ext uri="{BB962C8B-B14F-4D97-AF65-F5344CB8AC3E}">
        <p14:creationId xmlns:p14="http://schemas.microsoft.com/office/powerpoint/2010/main" val="2892728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14C57DE-86F1-4DAC-BCA5-C69120B11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410153"/>
            <a:ext cx="95620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Zusatzangebot </a:t>
            </a:r>
            <a:r>
              <a:rPr kumimoji="0" lang="de-DE" alt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QM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 mit Option zum TÜV-Zertifikat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71AAE8D-2B9D-4D72-A976-1E31CFD38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544638"/>
            <a:ext cx="6264275" cy="1020762"/>
          </a:xfrm>
          <a:prstGeom prst="rect">
            <a:avLst/>
          </a:prstGeom>
          <a:solidFill>
            <a:srgbClr val="146FB6"/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Aspekte des Qualitätsmanagement im Rahmen des Unterrichts innerhalb des Lernfeldes 8: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Ziele und Grundbausteine / Normen und Prozesse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Dokumentation / Methoden</a:t>
            </a: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20EEA97-A349-4BF3-8DB7-C091244B2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2940251"/>
            <a:ext cx="6264275" cy="1216025"/>
          </a:xfrm>
          <a:prstGeom prst="rect">
            <a:avLst/>
          </a:prstGeom>
          <a:solidFill>
            <a:srgbClr val="17935C"/>
          </a:solidFill>
          <a:ln w="12700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Online-Phase: Vertiefung von Grundlagen zum QM (selbstständige Erarbeitung)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Aufbau eines QM-Systems / DIN EN ISO 9000 ff </a:t>
            </a:r>
            <a:b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Prozesse im Qualitätsmanagement</a:t>
            </a: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F8170BE-2E84-4D9F-95A7-95897DB5E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20" y="4502150"/>
            <a:ext cx="6265862" cy="1871663"/>
          </a:xfrm>
          <a:prstGeom prst="rect">
            <a:avLst/>
          </a:prstGeom>
          <a:solidFill>
            <a:srgbClr val="146FB6"/>
          </a:solidFill>
          <a:ln w="12700">
            <a:noFill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t>Viertägiges Seminar am BK-Hilden: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t>Erweiterung der Kenntnisse: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t>Organisation und Auditierung / Messung, Prüfung, Überwachung von Prozessen und Produkten / Qualitätsprüfung /Lenkung von Fehlern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+mn-cs"/>
              </a:rPr>
              <a:t>Akkreditierung, Zertifizierung, Auditierung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ＭＳ Ｐゴシック" charset="-128"/>
              <a:cs typeface="+mn-cs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389AE701-F91D-487D-AAD1-794C4D31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1522414"/>
            <a:ext cx="1746250" cy="4851399"/>
          </a:xfrm>
          <a:prstGeom prst="downArrow">
            <a:avLst>
              <a:gd name="adj1" fmla="val 78380"/>
              <a:gd name="adj2" fmla="val 122708"/>
            </a:avLst>
          </a:prstGeom>
          <a:solidFill>
            <a:srgbClr val="17935C"/>
          </a:solidFill>
          <a:ln>
            <a:noFill/>
          </a:ln>
          <a:effectLst/>
        </p:spPr>
        <p:txBody>
          <a:bodyPr vert="eaVer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0C1FEC24-4D94-4464-8315-5D112448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1" y="1912940"/>
            <a:ext cx="1069975" cy="49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Bis</a:t>
            </a:r>
            <a:r>
              <a:rPr kumimoji="0" lang="de-DE" alt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de-DE" altLang="de-D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Februar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D093201-D50A-4196-9F6C-0A2BF2ED5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5" y="3282949"/>
            <a:ext cx="1069975" cy="49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Bis Mai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08B44C85-6833-4CE9-85B3-6F945F01F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674" y="4975223"/>
            <a:ext cx="650875" cy="360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rPr>
              <a:t>Juni</a:t>
            </a:r>
            <a:endParaRPr kumimoji="0" lang="de-DE" altLang="de-D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FAD44BFD-5916-4AA1-8A61-5D645F530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2789238"/>
            <a:ext cx="626427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3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ECC9F51-9D79-4B7A-A3ED-BABE13B0933B}"/>
              </a:ext>
            </a:extLst>
          </p:cNvPr>
          <p:cNvSpPr txBox="1"/>
          <p:nvPr/>
        </p:nvSpPr>
        <p:spPr>
          <a:xfrm>
            <a:off x="688848" y="112044"/>
            <a:ext cx="7329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3600" b="1" dirty="0">
                <a:solidFill>
                  <a:srgbClr val="0070C0"/>
                </a:solidFill>
              </a:rPr>
              <a:t>Zusatzangebot  CISCO-Kurs 2023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A602C5-FB0E-42BF-97AB-4ED321C88D90}"/>
              </a:ext>
            </a:extLst>
          </p:cNvPr>
          <p:cNvSpPr txBox="1"/>
          <p:nvPr/>
        </p:nvSpPr>
        <p:spPr>
          <a:xfrm>
            <a:off x="1102463" y="75837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rgbClr val="0070C0"/>
                </a:solidFill>
              </a:rPr>
              <a:t>CCNA	Cisco Certified Network </a:t>
            </a:r>
            <a:r>
              <a:rPr lang="en-US" altLang="de-DE" sz="2400" dirty="0">
                <a:solidFill>
                  <a:srgbClr val="0070C0"/>
                </a:solidFill>
              </a:rPr>
              <a:t>Associate</a:t>
            </a:r>
          </a:p>
        </p:txBody>
      </p:sp>
      <p:sp>
        <p:nvSpPr>
          <p:cNvPr id="12" name="Textfeld 1">
            <a:extLst>
              <a:ext uri="{FF2B5EF4-FFF2-40B4-BE49-F238E27FC236}">
                <a16:creationId xmlns:a16="http://schemas.microsoft.com/office/drawing/2014/main" id="{C7F5CBFB-B89B-4FB4-AE59-39D44619B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338" y="2529735"/>
            <a:ext cx="304033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/>
            <a:r>
              <a:rPr lang="de-DE" altLang="de-DE" sz="2000" dirty="0">
                <a:solidFill>
                  <a:srgbClr val="0070C0"/>
                </a:solidFill>
              </a:rPr>
              <a:t>Mittwochs</a:t>
            </a:r>
          </a:p>
          <a:p>
            <a:pPr marL="0" indent="0"/>
            <a:r>
              <a:rPr lang="de-DE" altLang="de-DE" sz="2000" dirty="0">
                <a:solidFill>
                  <a:srgbClr val="0070C0"/>
                </a:solidFill>
              </a:rPr>
              <a:t>13:30 bis 17:30 Uhr</a:t>
            </a:r>
          </a:p>
          <a:p>
            <a:pPr marL="0" indent="0"/>
            <a:endParaRPr lang="de-DE" altLang="de-DE" sz="2000" dirty="0">
              <a:solidFill>
                <a:srgbClr val="0070C0"/>
              </a:solidFill>
            </a:endParaRPr>
          </a:p>
          <a:p>
            <a:pPr marL="0" indent="0"/>
            <a:r>
              <a:rPr lang="de-DE" altLang="de-DE" sz="2000" dirty="0">
                <a:solidFill>
                  <a:srgbClr val="0070C0"/>
                </a:solidFill>
              </a:rPr>
              <a:t>Samstags</a:t>
            </a:r>
          </a:p>
          <a:p>
            <a:pPr marL="0" indent="0"/>
            <a:r>
              <a:rPr lang="de-DE" altLang="de-DE" sz="2000" dirty="0">
                <a:solidFill>
                  <a:srgbClr val="0070C0"/>
                </a:solidFill>
              </a:rPr>
              <a:t>(alle 3 Wochen)</a:t>
            </a:r>
          </a:p>
          <a:p>
            <a:pPr marL="0" indent="0"/>
            <a:r>
              <a:rPr lang="de-DE" altLang="de-DE" sz="2000" dirty="0">
                <a:solidFill>
                  <a:srgbClr val="0070C0"/>
                </a:solidFill>
              </a:rPr>
              <a:t>09:00 bis 14:00 Uhr</a:t>
            </a:r>
          </a:p>
          <a:p>
            <a:pPr marL="0" indent="0"/>
            <a:endParaRPr lang="de-DE" altLang="de-DE" sz="2000" dirty="0">
              <a:solidFill>
                <a:srgbClr val="0070C0"/>
              </a:solidFill>
            </a:endParaRPr>
          </a:p>
          <a:p>
            <a:pPr marL="0" indent="0"/>
            <a:r>
              <a:rPr lang="de-DE" altLang="de-DE" sz="2000" dirty="0">
                <a:solidFill>
                  <a:srgbClr val="0070C0"/>
                </a:solidFill>
              </a:rPr>
              <a:t>200 Unterrichtsstunden</a:t>
            </a:r>
          </a:p>
          <a:p>
            <a:pPr marL="0" indent="0"/>
            <a:endParaRPr lang="de-DE" altLang="de-DE" sz="2000" dirty="0">
              <a:solidFill>
                <a:srgbClr val="0070C0"/>
              </a:solidFill>
            </a:endParaRPr>
          </a:p>
          <a:p>
            <a:pPr marL="0" indent="0"/>
            <a:r>
              <a:rPr lang="de-DE" altLang="de-DE" sz="2000" dirty="0">
                <a:solidFill>
                  <a:srgbClr val="0070C0"/>
                </a:solidFill>
              </a:rPr>
              <a:t>990,- €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A7421B9-69C6-49B6-B5EF-258173A52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0" y="1654629"/>
            <a:ext cx="8821808" cy="5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50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067" y="422661"/>
            <a:ext cx="4303522" cy="609778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25699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7"/>
          <p:cNvSpPr txBox="1">
            <a:spLocks/>
          </p:cNvSpPr>
          <p:nvPr/>
        </p:nvSpPr>
        <p:spPr>
          <a:xfrm>
            <a:off x="1564193" y="2305599"/>
            <a:ext cx="9063614" cy="22468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Fragen/Anregungen?</a:t>
            </a:r>
          </a:p>
        </p:txBody>
      </p:sp>
    </p:spTree>
    <p:extLst>
      <p:ext uri="{BB962C8B-B14F-4D97-AF65-F5344CB8AC3E}">
        <p14:creationId xmlns:p14="http://schemas.microsoft.com/office/powerpoint/2010/main" val="37065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433921">
            <a:off x="2341745" y="1426880"/>
            <a:ext cx="6399213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de-DE" sz="7200" b="1" dirty="0">
                <a:ln w="0"/>
                <a:solidFill>
                  <a:srgbClr val="0F69A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Vielen Dank</a:t>
            </a:r>
          </a:p>
          <a:p>
            <a:pPr algn="ctr" defTabSz="457200">
              <a:defRPr/>
            </a:pPr>
            <a:r>
              <a:rPr lang="de-DE" sz="7200" b="1" dirty="0">
                <a:ln w="0"/>
                <a:solidFill>
                  <a:srgbClr val="0F69A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für Ihre</a:t>
            </a:r>
          </a:p>
          <a:p>
            <a:pPr algn="ctr" defTabSz="457200">
              <a:defRPr/>
            </a:pPr>
            <a:r>
              <a:rPr lang="de-DE" sz="7200" b="1" dirty="0">
                <a:ln w="0"/>
                <a:solidFill>
                  <a:srgbClr val="0F69A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Teilnahme!</a:t>
            </a:r>
          </a:p>
        </p:txBody>
      </p:sp>
    </p:spTree>
    <p:extLst>
      <p:ext uri="{BB962C8B-B14F-4D97-AF65-F5344CB8AC3E}">
        <p14:creationId xmlns:p14="http://schemas.microsoft.com/office/powerpoint/2010/main" val="14894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41006" y="2782669"/>
            <a:ext cx="8309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600" b="1" dirty="0">
                <a:solidFill>
                  <a:srgbClr val="0070C0"/>
                </a:solidFill>
                <a:ea typeface="Calibri" panose="020F0502020204030204" pitchFamily="34" charset="0"/>
              </a:rPr>
              <a:t>TOP 2: Neues aus dem Bildungsgang IT</a:t>
            </a:r>
          </a:p>
        </p:txBody>
      </p:sp>
    </p:spTree>
    <p:extLst>
      <p:ext uri="{BB962C8B-B14F-4D97-AF65-F5344CB8AC3E}">
        <p14:creationId xmlns:p14="http://schemas.microsoft.com/office/powerpoint/2010/main" val="182796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54098"/>
              </p:ext>
            </p:extLst>
          </p:nvPr>
        </p:nvGraphicFramePr>
        <p:xfrm>
          <a:off x="443606" y="2134743"/>
          <a:ext cx="10960268" cy="279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89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89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8908">
                  <a:extLst>
                    <a:ext uri="{9D8B030D-6E8A-4147-A177-3AD203B41FA5}">
                      <a16:colId xmlns:a16="http://schemas.microsoft.com/office/drawing/2014/main" val="2686466087"/>
                    </a:ext>
                  </a:extLst>
                </a:gridCol>
                <a:gridCol w="10389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41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Berufe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ITK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FISI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AE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FISI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FISI + ITSE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AE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FISI</a:t>
                      </a: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 +</a:t>
                      </a:r>
                      <a:r>
                        <a:rPr lang="de-DE" sz="20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DP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∑</a:t>
                      </a: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Mittelstufe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ITB27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ITB28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80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Unterstufe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ITB31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ITB32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ITB34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ITB35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ITB36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ITB37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+mn-lt"/>
                        </a:rPr>
                        <a:t>ITB38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+mn-lt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80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F69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+mn-lt"/>
                        </a:rPr>
                        <a:t>180</a:t>
                      </a:r>
                      <a:endParaRPr lang="de-D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615864" y="965572"/>
            <a:ext cx="5563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Schülerzahlen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D1D8074-E0EA-4CFF-8029-4EF7BEA178D1}"/>
              </a:ext>
            </a:extLst>
          </p:cNvPr>
          <p:cNvSpPr/>
          <p:nvPr/>
        </p:nvSpPr>
        <p:spPr>
          <a:xfrm>
            <a:off x="615864" y="5246097"/>
            <a:ext cx="10788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>
                <a:solidFill>
                  <a:srgbClr val="0070C0"/>
                </a:solidFill>
              </a:rPr>
              <a:t>Fachinformatiker</a:t>
            </a:r>
          </a:p>
          <a:p>
            <a:r>
              <a:rPr lang="de-DE" b="1" dirty="0">
                <a:solidFill>
                  <a:srgbClr val="0070C0"/>
                </a:solidFill>
              </a:rPr>
              <a:t>Daten- und Prozessanalyse	Unterstufe: 7 / Mittelstufe: 7</a:t>
            </a:r>
          </a:p>
          <a:p>
            <a:r>
              <a:rPr lang="de-DE" b="1" dirty="0">
                <a:solidFill>
                  <a:srgbClr val="0070C0"/>
                </a:solidFill>
              </a:rPr>
              <a:t>Digitale Vernetzung	Unterstufe: 0 / Mittelstufe: (1)</a:t>
            </a:r>
          </a:p>
        </p:txBody>
      </p:sp>
    </p:spTree>
    <p:extLst>
      <p:ext uri="{BB962C8B-B14F-4D97-AF65-F5344CB8AC3E}">
        <p14:creationId xmlns:p14="http://schemas.microsoft.com/office/powerpoint/2010/main" val="226736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BEC5586-ACE8-627A-24C9-1BA6F90E9838}"/>
              </a:ext>
            </a:extLst>
          </p:cNvPr>
          <p:cNvSpPr/>
          <p:nvPr/>
        </p:nvSpPr>
        <p:spPr>
          <a:xfrm>
            <a:off x="615864" y="965572"/>
            <a:ext cx="9122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IHK </a:t>
            </a:r>
            <a:r>
              <a:rPr lang="de-DE" sz="3600" b="1" dirty="0" err="1">
                <a:solidFill>
                  <a:srgbClr val="0070C0"/>
                </a:solidFill>
              </a:rPr>
              <a:t>Bestenehrung</a:t>
            </a:r>
            <a:r>
              <a:rPr lang="de-DE" sz="3600" b="1" dirty="0">
                <a:solidFill>
                  <a:srgbClr val="0070C0"/>
                </a:solidFill>
              </a:rPr>
              <a:t> 2023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289" y="356921"/>
            <a:ext cx="3465905" cy="615857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C7F5CBFB-B89B-4FB4-AE59-39D44619B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64" y="3162314"/>
            <a:ext cx="46910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/>
            <a:r>
              <a:rPr lang="de-DE" altLang="de-DE" sz="2000" dirty="0">
                <a:solidFill>
                  <a:srgbClr val="0070C0"/>
                </a:solidFill>
              </a:rPr>
              <a:t>Kaufmann für IT-System-Management</a:t>
            </a:r>
          </a:p>
          <a:p>
            <a:pPr marL="0" indent="0"/>
            <a:endParaRPr lang="de-DE" altLang="de-DE" sz="2000" dirty="0">
              <a:solidFill>
                <a:srgbClr val="0070C0"/>
              </a:solidFill>
            </a:endParaRPr>
          </a:p>
          <a:p>
            <a:pPr marL="0" indent="0"/>
            <a:r>
              <a:rPr lang="de-DE" altLang="de-DE" sz="2000" dirty="0">
                <a:solidFill>
                  <a:srgbClr val="0070C0"/>
                </a:solidFill>
              </a:rPr>
              <a:t>Michael Lorenz</a:t>
            </a:r>
          </a:p>
        </p:txBody>
      </p:sp>
    </p:spTree>
    <p:extLst>
      <p:ext uri="{BB962C8B-B14F-4D97-AF65-F5344CB8AC3E}">
        <p14:creationId xmlns:p14="http://schemas.microsoft.com/office/powerpoint/2010/main" val="115569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A643296-AFE4-40CF-824F-BAAC856457A6}"/>
              </a:ext>
            </a:extLst>
          </p:cNvPr>
          <p:cNvSpPr/>
          <p:nvPr/>
        </p:nvSpPr>
        <p:spPr>
          <a:xfrm>
            <a:off x="943429" y="746817"/>
            <a:ext cx="740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indent="-450215"/>
            <a:r>
              <a:rPr lang="de-DE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Digitale Formate</a:t>
            </a:r>
            <a:endParaRPr lang="de-DE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32" name="Picture 8" descr="Erklär-Videos - Service - Was geht ab? - Berufsbildende Schulen Winsen ...">
            <a:extLst>
              <a:ext uri="{FF2B5EF4-FFF2-40B4-BE49-F238E27FC236}">
                <a16:creationId xmlns:a16="http://schemas.microsoft.com/office/drawing/2014/main" id="{B138D17C-89CB-45F5-19E5-9BCFC2EB0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03" y="4791125"/>
            <a:ext cx="6331255" cy="125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146646DF-34D7-D2A8-76E8-748BAEF85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t="31148" r="27201" b="37684"/>
          <a:stretch/>
        </p:blipFill>
        <p:spPr bwMode="auto">
          <a:xfrm>
            <a:off x="3119057" y="2958829"/>
            <a:ext cx="4998091" cy="18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crosoft 365 - kersoft.hu">
            <a:extLst>
              <a:ext uri="{FF2B5EF4-FFF2-40B4-BE49-F238E27FC236}">
                <a16:creationId xmlns:a16="http://schemas.microsoft.com/office/drawing/2014/main" id="{96D6391C-AA53-192D-0FFB-D283C19E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31267" r="3125" b="33950"/>
          <a:stretch/>
        </p:blipFill>
        <p:spPr bwMode="auto">
          <a:xfrm>
            <a:off x="33064" y="2164733"/>
            <a:ext cx="5025192" cy="110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FB9274F-8FE3-7320-A507-53F4BBF9F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7905" y="2156486"/>
            <a:ext cx="1583119" cy="158311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1A198FE-D7A5-CA0A-4F3A-0029435DA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7852" y="3429000"/>
            <a:ext cx="1583119" cy="158311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50BF141-B76F-AFF2-F480-550397EDDC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5278"/>
          <a:stretch/>
        </p:blipFill>
        <p:spPr>
          <a:xfrm>
            <a:off x="8783807" y="400050"/>
            <a:ext cx="3086100" cy="62674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BC825C0-B249-3191-53E3-F040BE160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5345"/>
            <a:ext cx="5568916" cy="51054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15ACA6E-916F-2494-AB6D-4D877F1649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8956" y="400050"/>
            <a:ext cx="4751460" cy="626745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139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33246" y="2828835"/>
            <a:ext cx="77255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600" b="1" dirty="0">
                <a:solidFill>
                  <a:srgbClr val="0070C0"/>
                </a:solidFill>
                <a:ea typeface="Calibri" panose="020F0502020204030204" pitchFamily="34" charset="0"/>
              </a:rPr>
              <a:t>TOP 3: Aktuelles zu den IT-Berufen</a:t>
            </a:r>
          </a:p>
          <a:p>
            <a:pPr lvl="0"/>
            <a:r>
              <a:rPr lang="de-DE" sz="3600" dirty="0">
                <a:solidFill>
                  <a:srgbClr val="0070C0"/>
                </a:solidFill>
                <a:ea typeface="Calibri" panose="020F0502020204030204" pitchFamily="34" charset="0"/>
              </a:rPr>
              <a:t>             (Frau Balla / IHK)</a:t>
            </a:r>
          </a:p>
        </p:txBody>
      </p:sp>
    </p:spTree>
    <p:extLst>
      <p:ext uri="{BB962C8B-B14F-4D97-AF65-F5344CB8AC3E}">
        <p14:creationId xmlns:p14="http://schemas.microsoft.com/office/powerpoint/2010/main" val="256934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60576" y="2828835"/>
            <a:ext cx="10699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3600" b="1" dirty="0">
                <a:solidFill>
                  <a:srgbClr val="0070C0"/>
                </a:solidFill>
                <a:ea typeface="Calibri" panose="020F0502020204030204" pitchFamily="34" charset="0"/>
              </a:rPr>
              <a:t>TOP 4: </a:t>
            </a:r>
            <a:r>
              <a:rPr lang="de-DE" sz="3600" b="1" dirty="0" err="1">
                <a:solidFill>
                  <a:srgbClr val="0070C0"/>
                </a:solidFill>
                <a:ea typeface="Calibri" panose="020F0502020204030204" pitchFamily="34" charset="0"/>
              </a:rPr>
              <a:t>ChatGPT</a:t>
            </a:r>
            <a:r>
              <a:rPr lang="de-DE" sz="3600" b="1" dirty="0">
                <a:solidFill>
                  <a:srgbClr val="0070C0"/>
                </a:solidFill>
                <a:ea typeface="Calibri" panose="020F0502020204030204" pitchFamily="34" charset="0"/>
              </a:rPr>
              <a:t> / Chancen und Herausforderungen</a:t>
            </a:r>
          </a:p>
          <a:p>
            <a:pPr algn="ctr">
              <a:spcAft>
                <a:spcPts val="0"/>
              </a:spcAft>
            </a:pPr>
            <a:endParaRPr lang="de-DE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3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BA935-2B46-7997-FA43-CADA09C2A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7BBE81D-3456-E517-DF06-A0E570FC0C7D}"/>
              </a:ext>
            </a:extLst>
          </p:cNvPr>
          <p:cNvSpPr/>
          <p:nvPr/>
        </p:nvSpPr>
        <p:spPr>
          <a:xfrm>
            <a:off x="445385" y="448511"/>
            <a:ext cx="740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lvl="0" indent="-450215"/>
            <a:r>
              <a:rPr lang="de-DE" sz="3600" b="1" dirty="0">
                <a:solidFill>
                  <a:srgbClr val="0070C0"/>
                </a:solidFill>
                <a:ea typeface="Calibri" panose="020F0502020204030204" pitchFamily="34" charset="0"/>
              </a:rPr>
              <a:t>Chancen und Herausforderungen</a:t>
            </a:r>
            <a:endParaRPr lang="de-DE" sz="3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6572C1-B485-A36C-6DAB-52EAECC76B1A}"/>
              </a:ext>
            </a:extLst>
          </p:cNvPr>
          <p:cNvSpPr txBox="1"/>
          <p:nvPr/>
        </p:nvSpPr>
        <p:spPr>
          <a:xfrm>
            <a:off x="445385" y="1430369"/>
            <a:ext cx="9772650" cy="49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400" kern="15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 Lottospieler hat 1 Million € gewonnen. Das Geld legt er zu 4 % p.a. an und lässt sich eine monatliche Rente von 5.000 € (d.h. jährlich 60.000 €) auszahlen. Für welchen Zeitraum (auf volle Jahre gerundet) kann er sich diese Rente auszahlen lassen? Implementieren Sie ihre Lösung in C++, wobei Sie abschließend die Jahre, die die Rente gezahlt werden kann, ausgeben.</a:t>
            </a: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400" kern="15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Ermittle den Zielverkaufspreis: Selbstkosten 2760 €, Gewinn 20 %, Kundenskonto 2 %.</a:t>
            </a:r>
            <a:endParaRPr lang="de-DE" sz="2400" kern="150" dirty="0">
              <a:solidFill>
                <a:srgbClr val="11111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2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Erstellen Sie ein PowerShell-Skript, welches eine Netzlaufwerksverbindung mit dem Netzlaufwerksbuchstaben K zu dem Ordner </a:t>
            </a:r>
            <a:r>
              <a:rPr lang="de-DE" sz="2400" kern="1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BKHilden</a:t>
            </a:r>
            <a:r>
              <a:rPr lang="de-DE" sz="2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auf dem Rechner N251WL01 mit dem Benutzernamen Max und dem Kennwort 12345678 unter </a:t>
            </a:r>
            <a:r>
              <a:rPr lang="de-DE" sz="2400" kern="150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de-DE" sz="2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erwendung des </a:t>
            </a:r>
            <a:r>
              <a:rPr lang="de-DE" sz="2400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de-DE" sz="2400" kern="1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mdlets</a:t>
            </a:r>
            <a:r>
              <a:rPr lang="de-DE" sz="2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New-</a:t>
            </a:r>
            <a:r>
              <a:rPr lang="de-DE" sz="2400" kern="150" dirty="0" err="1">
                <a:ea typeface="Calibri" panose="020F0502020204030204" pitchFamily="34" charset="0"/>
                <a:cs typeface="Times New Roman" panose="02020603050405020304" pitchFamily="18" charset="0"/>
              </a:rPr>
              <a:t>PSDrive</a:t>
            </a:r>
            <a:r>
              <a:rPr lang="de-DE" sz="2400" kern="1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erstellt.</a:t>
            </a:r>
          </a:p>
        </p:txBody>
      </p:sp>
    </p:spTree>
    <p:extLst>
      <p:ext uri="{BB962C8B-B14F-4D97-AF65-F5344CB8AC3E}">
        <p14:creationId xmlns:p14="http://schemas.microsoft.com/office/powerpoint/2010/main" val="159386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">
  <a:themeElements>
    <a:clrScheme name="FHDW Colors">
      <a:dk1>
        <a:srgbClr val="1C2229"/>
      </a:dk1>
      <a:lt1>
        <a:srgbClr val="FFFFFF"/>
      </a:lt1>
      <a:dk2>
        <a:srgbClr val="37474F"/>
      </a:dk2>
      <a:lt2>
        <a:srgbClr val="CFD8DC"/>
      </a:lt2>
      <a:accent1>
        <a:srgbClr val="F39200"/>
      </a:accent1>
      <a:accent2>
        <a:srgbClr val="203769"/>
      </a:accent2>
      <a:accent3>
        <a:srgbClr val="A7DAEE"/>
      </a:accent3>
      <a:accent4>
        <a:srgbClr val="006993"/>
      </a:accent4>
      <a:accent5>
        <a:srgbClr val="00A5CE"/>
      </a:accent5>
      <a:accent6>
        <a:srgbClr val="FE8954"/>
      </a:accent6>
      <a:hlink>
        <a:srgbClr val="1F497D"/>
      </a:hlink>
      <a:folHlink>
        <a:srgbClr val="699BC5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Breitbild</PresentationFormat>
  <Paragraphs>151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Calibri</vt:lpstr>
      <vt:lpstr>Helvetica Neue</vt:lpstr>
      <vt:lpstr>Helvetica Neue Medium</vt:lpstr>
      <vt:lpstr>Tenorite</vt:lpstr>
      <vt:lpstr>Times New Roman</vt:lpstr>
      <vt:lpstr>Ubuntu Medium</vt:lpstr>
      <vt:lpstr>Verdana</vt:lpstr>
      <vt:lpstr>Wingdings</vt:lpstr>
      <vt:lpstr>Office Theme</vt:lpstr>
      <vt:lpstr>Main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Rogall, Thomas</cp:lastModifiedBy>
  <cp:revision>203</cp:revision>
  <cp:lastPrinted>2024-03-14T07:44:45Z</cp:lastPrinted>
  <dcterms:created xsi:type="dcterms:W3CDTF">2020-09-19T15:18:59Z</dcterms:created>
  <dcterms:modified xsi:type="dcterms:W3CDTF">2024-03-18T07:36:47Z</dcterms:modified>
</cp:coreProperties>
</file>